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61" r:id="rId5"/>
    <p:sldId id="259" r:id="rId6"/>
    <p:sldId id="277" r:id="rId7"/>
    <p:sldId id="275" r:id="rId8"/>
    <p:sldId id="260" r:id="rId9"/>
    <p:sldId id="262" r:id="rId10"/>
    <p:sldId id="263"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423586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268423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119693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273738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232524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6776286-513F-4C1F-B3A0-7CE71625BE0A}"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102901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6776286-513F-4C1F-B3A0-7CE71625BE0A}" type="datetimeFigureOut">
              <a:rPr lang="fr-FR" smtClean="0"/>
              <a:t>15/02/2024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394667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6776286-513F-4C1F-B3A0-7CE71625BE0A}" type="datetimeFigureOut">
              <a:rPr lang="fr-FR" smtClean="0"/>
              <a:t>15/02/2024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277567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776286-513F-4C1F-B3A0-7CE71625BE0A}" type="datetimeFigureOut">
              <a:rPr lang="fr-FR" smtClean="0"/>
              <a:t>15/02/2024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315122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6776286-513F-4C1F-B3A0-7CE71625BE0A}"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279717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6776286-513F-4C1F-B3A0-7CE71625BE0A}"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6DDD-4AC8-4A90-8848-C4FE21EDE569}" type="slidenum">
              <a:rPr lang="fr-FR" smtClean="0"/>
              <a:t>‹N°›</a:t>
            </a:fld>
            <a:endParaRPr lang="fr-FR"/>
          </a:p>
        </p:txBody>
      </p:sp>
    </p:spTree>
    <p:extLst>
      <p:ext uri="{BB962C8B-B14F-4D97-AF65-F5344CB8AC3E}">
        <p14:creationId xmlns:p14="http://schemas.microsoft.com/office/powerpoint/2010/main" val="160352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76286-513F-4C1F-B3A0-7CE71625BE0A}" type="datetimeFigureOut">
              <a:rPr lang="fr-FR" smtClean="0"/>
              <a:t>15/02/2024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26DDD-4AC8-4A90-8848-C4FE21EDE569}" type="slidenum">
              <a:rPr lang="fr-FR" smtClean="0"/>
              <a:t>‹N°›</a:t>
            </a:fld>
            <a:endParaRPr lang="fr-FR"/>
          </a:p>
        </p:txBody>
      </p:sp>
    </p:spTree>
    <p:extLst>
      <p:ext uri="{BB962C8B-B14F-4D97-AF65-F5344CB8AC3E}">
        <p14:creationId xmlns:p14="http://schemas.microsoft.com/office/powerpoint/2010/main" val="412762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dirty="0">
                <a:latin typeface="Arial Black" panose="020B0A04020102020204" pitchFamily="34" charset="0"/>
              </a:rPr>
              <a:t>Portfolio / diaporama à réaliser par les étudiantes et étudiants candidates et candidats au Master 1 Madura</a:t>
            </a:r>
          </a:p>
        </p:txBody>
      </p:sp>
      <p:sp>
        <p:nvSpPr>
          <p:cNvPr id="3" name="Sous-titre 2"/>
          <p:cNvSpPr>
            <a:spLocks noGrp="1"/>
          </p:cNvSpPr>
          <p:nvPr>
            <p:ph type="subTitle" idx="1"/>
          </p:nvPr>
        </p:nvSpPr>
        <p:spPr/>
        <p:txBody>
          <a:bodyPr/>
          <a:lstStyle/>
          <a:p>
            <a:r>
              <a:rPr lang="fr-FR" dirty="0"/>
              <a:t>Campagne 2024</a:t>
            </a:r>
          </a:p>
        </p:txBody>
      </p:sp>
      <p:pic>
        <p:nvPicPr>
          <p:cNvPr id="4" name="Picture 2" descr="C:\Users\pierre\Desktop\LOGOS\UNICAEN_LOGO_2015_V2_N_ecran.png">
            <a:extLst>
              <a:ext uri="{FF2B5EF4-FFF2-40B4-BE49-F238E27FC236}">
                <a16:creationId xmlns:a16="http://schemas.microsoft.com/office/drawing/2014/main" id="{EA4A36C7-5F47-45BA-A3B8-E9149E1EF3A1}"/>
              </a:ext>
            </a:extLst>
          </p:cNvPr>
          <p:cNvPicPr>
            <a:picLocks noChangeAspect="1" noChangeArrowheads="1"/>
          </p:cNvPicPr>
          <p:nvPr/>
        </p:nvPicPr>
        <p:blipFill>
          <a:blip r:embed="rId2"/>
          <a:srcRect/>
          <a:stretch>
            <a:fillRect/>
          </a:stretch>
        </p:blipFill>
        <p:spPr bwMode="auto">
          <a:xfrm>
            <a:off x="475179" y="532287"/>
            <a:ext cx="1048820" cy="996002"/>
          </a:xfrm>
          <a:prstGeom prst="rect">
            <a:avLst/>
          </a:prstGeom>
          <a:noFill/>
        </p:spPr>
      </p:pic>
      <p:sp>
        <p:nvSpPr>
          <p:cNvPr id="5" name="Text Box 3">
            <a:extLst>
              <a:ext uri="{FF2B5EF4-FFF2-40B4-BE49-F238E27FC236}">
                <a16:creationId xmlns:a16="http://schemas.microsoft.com/office/drawing/2014/main" id="{EF184892-D475-4FA6-BDF6-FF40DCC96077}"/>
              </a:ext>
            </a:extLst>
          </p:cNvPr>
          <p:cNvSpPr txBox="1">
            <a:spLocks noChangeArrowheads="1"/>
          </p:cNvSpPr>
          <p:nvPr/>
        </p:nvSpPr>
        <p:spPr bwMode="auto">
          <a:xfrm>
            <a:off x="8968548" y="532287"/>
            <a:ext cx="2558643" cy="666751"/>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1400" b="1" i="0" u="none" strike="noStrike" cap="all" normalizeH="0" baseline="0" dirty="0">
                <a:ln>
                  <a:noFill/>
                </a:ln>
                <a:solidFill>
                  <a:schemeClr val="tx1"/>
                </a:solidFill>
                <a:effectLst/>
                <a:ea typeface="Times New Roman" charset="0"/>
              </a:rPr>
              <a:t>UFR SEGGAT</a:t>
            </a:r>
          </a:p>
          <a:p>
            <a:pPr marL="0" marR="0" lvl="0" indent="0" algn="ctr" defTabSz="914400" rtl="0" eaLnBrk="1" fontAlgn="base" latinLnBrk="0" hangingPunct="1">
              <a:lnSpc>
                <a:spcPct val="100000"/>
              </a:lnSpc>
              <a:spcBef>
                <a:spcPct val="0"/>
              </a:spcBef>
              <a:buClrTx/>
              <a:buSzTx/>
              <a:buFontTx/>
              <a:buNone/>
              <a:tabLst/>
            </a:pPr>
            <a:r>
              <a:rPr kumimoji="0" lang="fr-FR" sz="1400" b="1" i="0" u="none" strike="noStrike" cap="all" normalizeH="0" baseline="0" dirty="0">
                <a:ln>
                  <a:noFill/>
                </a:ln>
                <a:solidFill>
                  <a:schemeClr val="tx1"/>
                </a:solidFill>
                <a:effectLst/>
                <a:ea typeface="Times New Roman" charset="0"/>
              </a:rPr>
              <a:t>Département </a:t>
            </a:r>
            <a:r>
              <a:rPr kumimoji="0" lang="fr-FR" sz="1400" b="1" i="0" u="none" strike="noStrike" cap="none" normalizeH="0" baseline="0" dirty="0">
                <a:ln>
                  <a:noFill/>
                </a:ln>
                <a:solidFill>
                  <a:schemeClr val="tx1"/>
                </a:solidFill>
                <a:effectLst/>
                <a:ea typeface="Times New Roman" charset="0"/>
              </a:rPr>
              <a:t>DE GÉOGRAPHIE</a:t>
            </a:r>
          </a:p>
          <a:p>
            <a:pPr marL="0" marR="0" lvl="0" indent="0" algn="ctr" defTabSz="914400" rtl="0" eaLnBrk="1" fontAlgn="base" latinLnBrk="0" hangingPunct="1">
              <a:lnSpc>
                <a:spcPct val="100000"/>
              </a:lnSpc>
              <a:spcBef>
                <a:spcPct val="0"/>
              </a:spcBef>
              <a:buClrTx/>
              <a:buSzTx/>
              <a:buFontTx/>
              <a:buNone/>
              <a:tabLst/>
            </a:pPr>
            <a:r>
              <a:rPr kumimoji="0" lang="fr-FR" sz="1400" b="1" i="0" u="none" strike="noStrike" cap="none" normalizeH="0" baseline="0" dirty="0">
                <a:ln>
                  <a:noFill/>
                </a:ln>
                <a:solidFill>
                  <a:schemeClr val="tx1"/>
                </a:solidFill>
                <a:effectLst/>
                <a:ea typeface="Times New Roman" charset="0"/>
              </a:rPr>
              <a:t> </a:t>
            </a:r>
            <a:r>
              <a:rPr lang="fr-FR" sz="1400" b="1" dirty="0">
                <a:ea typeface="Times New Roman" charset="0"/>
              </a:rPr>
              <a:t>E</a:t>
            </a:r>
            <a:r>
              <a:rPr kumimoji="0" lang="fr-FR" sz="1400" b="1" i="0" u="none" strike="noStrike" cap="none" normalizeH="0" baseline="0" dirty="0">
                <a:ln>
                  <a:noFill/>
                </a:ln>
                <a:solidFill>
                  <a:schemeClr val="tx1"/>
                </a:solidFill>
                <a:effectLst/>
                <a:ea typeface="Times New Roman" charset="0"/>
              </a:rPr>
              <a:t>nvironnement, Aménagement</a:t>
            </a:r>
          </a:p>
        </p:txBody>
      </p:sp>
    </p:spTree>
    <p:extLst>
      <p:ext uri="{BB962C8B-B14F-4D97-AF65-F5344CB8AC3E}">
        <p14:creationId xmlns:p14="http://schemas.microsoft.com/office/powerpoint/2010/main" val="26543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C00000"/>
                </a:solidFill>
              </a:rPr>
              <a:t>7. Un projet d’urbanisme international que vous trouvez particulièrement intéressant. Expliquez pour quelle raison.</a:t>
            </a:r>
          </a:p>
        </p:txBody>
      </p:sp>
    </p:spTree>
    <p:extLst>
      <p:ext uri="{BB962C8B-B14F-4D97-AF65-F5344CB8AC3E}">
        <p14:creationId xmlns:p14="http://schemas.microsoft.com/office/powerpoint/2010/main" val="235404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C00000"/>
                </a:solidFill>
              </a:rPr>
              <a:t>8. Présentez-nous une de vos passions, expérience enrichissante ou un de vos engagements  (</a:t>
            </a:r>
            <a:r>
              <a:rPr lang="fr-FR" sz="2400" b="1">
                <a:solidFill>
                  <a:srgbClr val="C00000"/>
                </a:solidFill>
              </a:rPr>
              <a:t>professionnel, associatif</a:t>
            </a:r>
            <a:r>
              <a:rPr lang="fr-FR" sz="2400" b="1" dirty="0">
                <a:solidFill>
                  <a:srgbClr val="C00000"/>
                </a:solidFill>
              </a:rPr>
              <a:t>, environnemental, politique, sportif, réserve militaire, sapeur-pompier volontaire, culturel…)</a:t>
            </a:r>
          </a:p>
        </p:txBody>
      </p:sp>
    </p:spTree>
    <p:extLst>
      <p:ext uri="{BB962C8B-B14F-4D97-AF65-F5344CB8AC3E}">
        <p14:creationId xmlns:p14="http://schemas.microsoft.com/office/powerpoint/2010/main" val="356726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Black" panose="020B0A04020102020204" pitchFamily="34" charset="0"/>
              </a:rPr>
              <a:t>Objectifs et consignes</a:t>
            </a:r>
          </a:p>
        </p:txBody>
      </p:sp>
      <p:sp>
        <p:nvSpPr>
          <p:cNvPr id="3" name="Espace réservé du contenu 2"/>
          <p:cNvSpPr>
            <a:spLocks noGrp="1"/>
          </p:cNvSpPr>
          <p:nvPr>
            <p:ph idx="1"/>
          </p:nvPr>
        </p:nvSpPr>
        <p:spPr/>
        <p:txBody>
          <a:bodyPr>
            <a:normAutofit fontScale="85000" lnSpcReduction="10000"/>
          </a:bodyPr>
          <a:lstStyle/>
          <a:p>
            <a:pPr algn="just"/>
            <a:r>
              <a:rPr lang="fr-FR" dirty="0"/>
              <a:t>Etre étudiant / étudiante en master Madura implique d’acquérir une </a:t>
            </a:r>
            <a:r>
              <a:rPr lang="fr-FR" b="1" dirty="0"/>
              <a:t>culture qui n’est pas qu’urbanistique </a:t>
            </a:r>
            <a:r>
              <a:rPr lang="fr-FR" dirty="0"/>
              <a:t>mais aussi , géographique, juridique, architecturale, politique, environnementale, ainsi qu’un </a:t>
            </a:r>
            <a:r>
              <a:rPr lang="fr-FR" b="1" dirty="0"/>
              <a:t>regard sensible et informé</a:t>
            </a:r>
            <a:r>
              <a:rPr lang="fr-FR" dirty="0"/>
              <a:t>, comportant des références à des </a:t>
            </a:r>
            <a:r>
              <a:rPr lang="fr-FR" b="1" dirty="0"/>
              <a:t>lieux, auteurs, concepteurs, maîtres d’ouvrage et maîtres d’œuvre impliqués dans des projets, des recherches  d’urbanisme, de transformation et de transition territoriale</a:t>
            </a:r>
          </a:p>
          <a:p>
            <a:pPr algn="just"/>
            <a:r>
              <a:rPr lang="fr-FR" dirty="0"/>
              <a:t>Nous souhaitons donc nous assurer de la solidité de votre candidature et de votre parcours, par la réalisation d’un portfolio / diaporama qui sera évalué par le jury.</a:t>
            </a:r>
          </a:p>
          <a:p>
            <a:pPr algn="just"/>
            <a:r>
              <a:rPr lang="fr-FR" dirty="0"/>
              <a:t>Ce portfolio implique de rassembler des éléments de la culture nécessaire pour intégrer et s’épanouir dans le master Madura</a:t>
            </a:r>
          </a:p>
          <a:p>
            <a:pPr algn="just"/>
            <a:r>
              <a:rPr lang="fr-FR" dirty="0"/>
              <a:t>Si ce document est trop lourd pour la plateforme </a:t>
            </a:r>
            <a:r>
              <a:rPr lang="fr-FR" dirty="0" err="1"/>
              <a:t>monmaster</a:t>
            </a:r>
            <a:r>
              <a:rPr lang="fr-FR" dirty="0"/>
              <a:t>, communiquez nous un lien vers un drive ou un site de stockage où nous pourrons le récupérer (le lien peut être inscrit sur un document Word ou </a:t>
            </a:r>
            <a:r>
              <a:rPr lang="fr-FR" dirty="0" err="1"/>
              <a:t>pdf</a:t>
            </a:r>
            <a:r>
              <a:rPr lang="fr-FR" dirty="0"/>
              <a:t>)</a:t>
            </a:r>
          </a:p>
          <a:p>
            <a:pPr marL="0" indent="0">
              <a:buNone/>
            </a:pPr>
            <a:endParaRPr lang="fr-FR" dirty="0"/>
          </a:p>
        </p:txBody>
      </p:sp>
    </p:spTree>
    <p:extLst>
      <p:ext uri="{BB962C8B-B14F-4D97-AF65-F5344CB8AC3E}">
        <p14:creationId xmlns:p14="http://schemas.microsoft.com/office/powerpoint/2010/main" val="326779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solidFill>
                  <a:srgbClr val="C00000"/>
                </a:solidFill>
              </a:rPr>
              <a:t>Candidature au Master Madura</a:t>
            </a:r>
          </a:p>
        </p:txBody>
      </p:sp>
      <p:sp>
        <p:nvSpPr>
          <p:cNvPr id="3" name="Sous-titre 2"/>
          <p:cNvSpPr>
            <a:spLocks noGrp="1"/>
          </p:cNvSpPr>
          <p:nvPr>
            <p:ph type="subTitle" idx="1"/>
          </p:nvPr>
        </p:nvSpPr>
        <p:spPr/>
        <p:txBody>
          <a:bodyPr/>
          <a:lstStyle/>
          <a:p>
            <a:r>
              <a:rPr lang="fr-FR" dirty="0"/>
              <a:t>Nom prénom date adresse mail</a:t>
            </a:r>
          </a:p>
        </p:txBody>
      </p:sp>
      <p:sp>
        <p:nvSpPr>
          <p:cNvPr id="4" name="ZoneTexte 3">
            <a:extLst>
              <a:ext uri="{FF2B5EF4-FFF2-40B4-BE49-F238E27FC236}">
                <a16:creationId xmlns:a16="http://schemas.microsoft.com/office/drawing/2014/main" id="{779714CE-319C-4E8D-8925-87A22566D279}"/>
              </a:ext>
            </a:extLst>
          </p:cNvPr>
          <p:cNvSpPr txBox="1"/>
          <p:nvPr/>
        </p:nvSpPr>
        <p:spPr>
          <a:xfrm>
            <a:off x="893135" y="5380074"/>
            <a:ext cx="2626242" cy="369332"/>
          </a:xfrm>
          <a:prstGeom prst="rect">
            <a:avLst/>
          </a:prstGeom>
          <a:noFill/>
        </p:spPr>
        <p:txBody>
          <a:bodyPr wrap="square" rtlCol="0">
            <a:spAutoFit/>
          </a:bodyPr>
          <a:lstStyle/>
          <a:p>
            <a:r>
              <a:rPr lang="fr-FR" dirty="0"/>
              <a:t>Visuel possible </a:t>
            </a:r>
          </a:p>
        </p:txBody>
      </p:sp>
    </p:spTree>
    <p:extLst>
      <p:ext uri="{BB962C8B-B14F-4D97-AF65-F5344CB8AC3E}">
        <p14:creationId xmlns:p14="http://schemas.microsoft.com/office/powerpoint/2010/main" val="425801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a:solidFill>
                  <a:srgbClr val="C00000"/>
                </a:solidFill>
              </a:rPr>
              <a:t>1. Temporalités d’un espace familier</a:t>
            </a:r>
            <a:br>
              <a:rPr lang="fr-FR" sz="3200" dirty="0"/>
            </a:br>
            <a:br>
              <a:rPr lang="fr-FR" sz="3200" dirty="0"/>
            </a:br>
            <a:r>
              <a:rPr lang="fr-FR" sz="1800" dirty="0"/>
              <a:t>Vous choisirez un espace familier, une rue, une place, que vous situerez à l’aide d’une carte (voir https://www.geoportail.gouv.fr/)  et dont vous montrerez, à l’aide d’un panel de photographies assorties de commentaires, l’évolution au cours d’une journée. Vous serez attentifs et attentives aux ambiances, formes urbaines, mais aussi à la manière avec laquelle cet espace est investi et habité à différents moments. (2 diapositives à votre disposition)</a:t>
            </a:r>
            <a:endParaRPr lang="fr-FR" sz="1600" dirty="0"/>
          </a:p>
        </p:txBody>
      </p:sp>
    </p:spTree>
    <p:extLst>
      <p:ext uri="{BB962C8B-B14F-4D97-AF65-F5344CB8AC3E}">
        <p14:creationId xmlns:p14="http://schemas.microsoft.com/office/powerpoint/2010/main" val="142804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488389"/>
          </a:xfrm>
        </p:spPr>
        <p:txBody>
          <a:bodyPr>
            <a:noAutofit/>
          </a:bodyPr>
          <a:lstStyle/>
          <a:p>
            <a:r>
              <a:rPr lang="fr-FR" sz="2400" b="1" dirty="0">
                <a:solidFill>
                  <a:srgbClr val="C00000"/>
                </a:solidFill>
              </a:rPr>
              <a:t>2. Le règlement graphique du PLU(I) de la rue, place, espace familier que vous avez choisi(e).</a:t>
            </a:r>
            <a:br>
              <a:rPr lang="fr-FR" sz="2400" dirty="0"/>
            </a:br>
            <a:br>
              <a:rPr lang="fr-FR" sz="2400" dirty="0"/>
            </a:br>
            <a:r>
              <a:rPr lang="fr-FR" sz="1800" dirty="0"/>
              <a:t>( voir https://www.geoportail-urbanisme.gouv.fr/, ou trouver une référence au règlement d’urbanisme local existant, si l’espace choisi n’est pas situé en France)</a:t>
            </a:r>
          </a:p>
        </p:txBody>
      </p:sp>
    </p:spTree>
    <p:extLst>
      <p:ext uri="{BB962C8B-B14F-4D97-AF65-F5344CB8AC3E}">
        <p14:creationId xmlns:p14="http://schemas.microsoft.com/office/powerpoint/2010/main" val="429283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63980"/>
            <a:ext cx="10515600" cy="1325563"/>
          </a:xfrm>
        </p:spPr>
        <p:txBody>
          <a:bodyPr>
            <a:normAutofit fontScale="90000"/>
          </a:bodyPr>
          <a:lstStyle/>
          <a:p>
            <a:r>
              <a:rPr lang="fr-FR" sz="2700" b="1" dirty="0">
                <a:solidFill>
                  <a:srgbClr val="C00000"/>
                </a:solidFill>
              </a:rPr>
              <a:t>3. Votre vision imaginaire et idéale de cette rue, place ou de cet espace familier en 2050 </a:t>
            </a:r>
            <a:br>
              <a:rPr lang="fr-FR" sz="3600" dirty="0">
                <a:solidFill>
                  <a:srgbClr val="C00000"/>
                </a:solidFill>
              </a:rPr>
            </a:br>
            <a:r>
              <a:rPr lang="fr-FR" sz="2000" dirty="0"/>
              <a:t>(Dessin, photo-montage, texte, croquis, carte personnelle : tout est possible, pourvu que cela montre vos qualités et compétences d’expression visuelle et que l’on comprenne votre vision. 2 diapositives)</a:t>
            </a:r>
            <a:br>
              <a:rPr lang="fr-FR" dirty="0"/>
            </a:br>
            <a:endParaRPr lang="fr-FR" dirty="0"/>
          </a:p>
        </p:txBody>
      </p:sp>
    </p:spTree>
    <p:extLst>
      <p:ext uri="{BB962C8B-B14F-4D97-AF65-F5344CB8AC3E}">
        <p14:creationId xmlns:p14="http://schemas.microsoft.com/office/powerpoint/2010/main" val="200466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C00000"/>
                </a:solidFill>
              </a:rPr>
              <a:t>4. Cherchez, dans les dernières lois relatives à l’urbanisme ou à l’environnement, un texte qui attire particulièrement votre attention. Expliquez et exemplifiez  votre choix.</a:t>
            </a:r>
          </a:p>
        </p:txBody>
      </p:sp>
    </p:spTree>
    <p:extLst>
      <p:ext uri="{BB962C8B-B14F-4D97-AF65-F5344CB8AC3E}">
        <p14:creationId xmlns:p14="http://schemas.microsoft.com/office/powerpoint/2010/main" val="353261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5. Présentez un ouvrage d’urbanisme, d’architecture, d’aménagement, d’environnement, de paysage, d’études urbaines, de voyage ou de géographie qui vous a marqué (et pourquoi ?)</a:t>
            </a:r>
          </a:p>
        </p:txBody>
      </p:sp>
    </p:spTree>
    <p:extLst>
      <p:ext uri="{BB962C8B-B14F-4D97-AF65-F5344CB8AC3E}">
        <p14:creationId xmlns:p14="http://schemas.microsoft.com/office/powerpoint/2010/main" val="292813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b="1" dirty="0">
                <a:solidFill>
                  <a:srgbClr val="C00000"/>
                </a:solidFill>
              </a:rPr>
              <a:t>6. Une fiction ou une œuvre d’art (roman, BD, série TV, chanson, œuvre musicale, tableau, film, pièce de théâtre, etc.) dans laquelle la ville, le territoire ou le paysage est plus qu’un décor, et qui est inspirante pour vous (pourquoi ?)</a:t>
            </a:r>
          </a:p>
        </p:txBody>
      </p:sp>
    </p:spTree>
    <p:extLst>
      <p:ext uri="{BB962C8B-B14F-4D97-AF65-F5344CB8AC3E}">
        <p14:creationId xmlns:p14="http://schemas.microsoft.com/office/powerpoint/2010/main" val="39320160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10887</TotalTime>
  <Words>575</Words>
  <Application>Microsoft Office PowerPoint</Application>
  <PresentationFormat>Grand écran</PresentationFormat>
  <Paragraphs>21</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Arial Black</vt:lpstr>
      <vt:lpstr>Calibri</vt:lpstr>
      <vt:lpstr>Calibri Light</vt:lpstr>
      <vt:lpstr>Thème Office</vt:lpstr>
      <vt:lpstr>Portfolio / diaporama à réaliser par les étudiantes et étudiants candidates et candidats au Master 1 Madura</vt:lpstr>
      <vt:lpstr>Objectifs et consignes</vt:lpstr>
      <vt:lpstr>Candidature au Master Madura</vt:lpstr>
      <vt:lpstr>1. Temporalités d’un espace familier  Vous choisirez un espace familier, une rue, une place, que vous situerez à l’aide d’une carte (voir https://www.geoportail.gouv.fr/)  et dont vous montrerez, à l’aide d’un panel de photographies assorties de commentaires, l’évolution au cours d’une journée. Vous serez attentifs et attentives aux ambiances, formes urbaines, mais aussi à la manière avec laquelle cet espace est investi et habité à différents moments. (2 diapositives à votre disposition)</vt:lpstr>
      <vt:lpstr>2. Le règlement graphique du PLU(I) de la rue, place, espace familier que vous avez choisi(e).  ( voir https://www.geoportail-urbanisme.gouv.fr/, ou trouver une référence au règlement d’urbanisme local existant, si l’espace choisi n’est pas situé en France)</vt:lpstr>
      <vt:lpstr>3. Votre vision imaginaire et idéale de cette rue, place ou de cet espace familier en 2050  (Dessin, photo-montage, texte, croquis, carte personnelle : tout est possible, pourvu que cela montre vos qualités et compétences d’expression visuelle et que l’on comprenne votre vision. 2 diapositives) </vt:lpstr>
      <vt:lpstr>4. Cherchez, dans les dernières lois relatives à l’urbanisme ou à l’environnement, un texte qui attire particulièrement votre attention. Expliquez et exemplifiez  votre choix.</vt:lpstr>
      <vt:lpstr>5. Présentez un ouvrage d’urbanisme, d’architecture, d’aménagement, d’environnement, de paysage, d’études urbaines, de voyage ou de géographie qui vous a marqué (et pourquoi ?)</vt:lpstr>
      <vt:lpstr>6. Une fiction ou une œuvre d’art (roman, BD, série TV, chanson, œuvre musicale, tableau, film, pièce de théâtre, etc.) dans laquelle la ville, le territoire ou le paysage est plus qu’un décor, et qui est inspirante pour vous (pourquoi ?)</vt:lpstr>
      <vt:lpstr>7. Un projet d’urbanisme international que vous trouvez particulièrement intéressant. Expliquez pour quelle raison.</vt:lpstr>
      <vt:lpstr>8. Présentez-nous une de vos passions, expérience enrichissante ou un de vos engagements  (professionnel, associatif, environnemental, politique, sportif, réserve militaire, sapeur-pompier volontaire, culturel…)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propositio de dossier de sélection</dc:title>
  <dc:creator>stephanevalognes@orange.fr</dc:creator>
  <cp:lastModifiedBy>Stephane Valognes</cp:lastModifiedBy>
  <cp:revision>63</cp:revision>
  <dcterms:created xsi:type="dcterms:W3CDTF">2022-06-28T09:06:51Z</dcterms:created>
  <dcterms:modified xsi:type="dcterms:W3CDTF">2024-02-15T12:16:46Z</dcterms:modified>
</cp:coreProperties>
</file>