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61" r:id="rId5"/>
    <p:sldId id="259" r:id="rId6"/>
    <p:sldId id="277" r:id="rId7"/>
    <p:sldId id="275" r:id="rId8"/>
    <p:sldId id="260" r:id="rId9"/>
    <p:sldId id="262" r:id="rId10"/>
    <p:sldId id="263" r:id="rId11"/>
    <p:sldId id="264"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60"/>
  </p:normalViewPr>
  <p:slideViewPr>
    <p:cSldViewPr snapToGrid="0">
      <p:cViewPr varScale="1">
        <p:scale>
          <a:sx n="114" d="100"/>
          <a:sy n="114" d="100"/>
        </p:scale>
        <p:origin x="192" y="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E6776286-513F-4C1F-B3A0-7CE71625BE0A}" type="datetimeFigureOut">
              <a:rPr lang="fr-FR" smtClean="0"/>
              <a:t>13/01/2026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4235867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6776286-513F-4C1F-B3A0-7CE71625BE0A}" type="datetimeFigureOut">
              <a:rPr lang="fr-FR" smtClean="0"/>
              <a:t>13/01/2026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2684231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6776286-513F-4C1F-B3A0-7CE71625BE0A}" type="datetimeFigureOut">
              <a:rPr lang="fr-FR" smtClean="0"/>
              <a:t>13/01/2026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1196931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6776286-513F-4C1F-B3A0-7CE71625BE0A}" type="datetimeFigureOut">
              <a:rPr lang="fr-FR" smtClean="0"/>
              <a:t>13/01/2026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2737386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E6776286-513F-4C1F-B3A0-7CE71625BE0A}" type="datetimeFigureOut">
              <a:rPr lang="fr-FR" smtClean="0"/>
              <a:t>13/01/2026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2325243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6776286-513F-4C1F-B3A0-7CE71625BE0A}" type="datetimeFigureOut">
              <a:rPr lang="fr-FR" smtClean="0"/>
              <a:t>13/01/2026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1029018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6776286-513F-4C1F-B3A0-7CE71625BE0A}" type="datetimeFigureOut">
              <a:rPr lang="fr-FR" smtClean="0"/>
              <a:t>13/01/2026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3946678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6776286-513F-4C1F-B3A0-7CE71625BE0A}" type="datetimeFigureOut">
              <a:rPr lang="fr-FR" smtClean="0"/>
              <a:t>13/01/2026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2775674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6776286-513F-4C1F-B3A0-7CE71625BE0A}" type="datetimeFigureOut">
              <a:rPr lang="fr-FR" smtClean="0"/>
              <a:t>13/01/2026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3151221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E6776286-513F-4C1F-B3A0-7CE71625BE0A}" type="datetimeFigureOut">
              <a:rPr lang="fr-FR" smtClean="0"/>
              <a:t>13/01/2026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2797175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E6776286-513F-4C1F-B3A0-7CE71625BE0A}" type="datetimeFigureOut">
              <a:rPr lang="fr-FR" smtClean="0"/>
              <a:t>13/01/2026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AD26DDD-4AC8-4A90-8848-C4FE21EDE569}" type="slidenum">
              <a:rPr lang="fr-FR" smtClean="0"/>
              <a:t>‹N°›</a:t>
            </a:fld>
            <a:endParaRPr lang="fr-FR"/>
          </a:p>
        </p:txBody>
      </p:sp>
    </p:spTree>
    <p:extLst>
      <p:ext uri="{BB962C8B-B14F-4D97-AF65-F5344CB8AC3E}">
        <p14:creationId xmlns:p14="http://schemas.microsoft.com/office/powerpoint/2010/main" val="1603529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776286-513F-4C1F-B3A0-7CE71625BE0A}" type="datetimeFigureOut">
              <a:rPr lang="fr-FR" smtClean="0"/>
              <a:t>13/01/2026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26DDD-4AC8-4A90-8848-C4FE21EDE569}" type="slidenum">
              <a:rPr lang="fr-FR" smtClean="0"/>
              <a:t>‹N°›</a:t>
            </a:fld>
            <a:endParaRPr lang="fr-FR"/>
          </a:p>
        </p:txBody>
      </p:sp>
    </p:spTree>
    <p:extLst>
      <p:ext uri="{BB962C8B-B14F-4D97-AF65-F5344CB8AC3E}">
        <p14:creationId xmlns:p14="http://schemas.microsoft.com/office/powerpoint/2010/main" val="4127626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635319"/>
            <a:ext cx="9144000" cy="2387600"/>
          </a:xfrm>
        </p:spPr>
        <p:txBody>
          <a:bodyPr>
            <a:normAutofit/>
          </a:bodyPr>
          <a:lstStyle/>
          <a:p>
            <a:r>
              <a:rPr lang="fr-FR" sz="2800" dirty="0">
                <a:latin typeface="Marianne" panose="02000000000000000000" pitchFamily="2" charset="0"/>
              </a:rPr>
              <a:t>Portfolio / diaporama à réaliser par les étudiantes et étudiants candidates et candidats au Master 1 MADURA</a:t>
            </a:r>
          </a:p>
        </p:txBody>
      </p:sp>
      <p:sp>
        <p:nvSpPr>
          <p:cNvPr id="3" name="Sous-titre 2"/>
          <p:cNvSpPr>
            <a:spLocks noGrp="1"/>
          </p:cNvSpPr>
          <p:nvPr>
            <p:ph type="subTitle" idx="1"/>
          </p:nvPr>
        </p:nvSpPr>
        <p:spPr>
          <a:xfrm>
            <a:off x="1524000" y="4459200"/>
            <a:ext cx="9144000" cy="1655762"/>
          </a:xfrm>
        </p:spPr>
        <p:txBody>
          <a:bodyPr/>
          <a:lstStyle/>
          <a:p>
            <a:r>
              <a:rPr lang="fr-FR" dirty="0">
                <a:latin typeface="Marianne" panose="02000000000000000000" pitchFamily="2" charset="0"/>
              </a:rPr>
              <a:t>Campagne 2026</a:t>
            </a:r>
          </a:p>
        </p:txBody>
      </p:sp>
      <p:pic>
        <p:nvPicPr>
          <p:cNvPr id="4" name="Picture 2" descr="C:\Users\pierre\Desktop\LOGOS\UNICAEN_LOGO_2015_V2_N_ecran.png">
            <a:extLst>
              <a:ext uri="{FF2B5EF4-FFF2-40B4-BE49-F238E27FC236}">
                <a16:creationId xmlns:a16="http://schemas.microsoft.com/office/drawing/2014/main" id="{EA4A36C7-5F47-45BA-A3B8-E9149E1EF3A1}"/>
              </a:ext>
            </a:extLst>
          </p:cNvPr>
          <p:cNvPicPr>
            <a:picLocks noChangeAspect="1" noChangeArrowheads="1"/>
          </p:cNvPicPr>
          <p:nvPr/>
        </p:nvPicPr>
        <p:blipFill>
          <a:blip r:embed="rId2"/>
          <a:srcRect/>
          <a:stretch>
            <a:fillRect/>
          </a:stretch>
        </p:blipFill>
        <p:spPr bwMode="auto">
          <a:xfrm>
            <a:off x="475179" y="532287"/>
            <a:ext cx="1048820" cy="996002"/>
          </a:xfrm>
          <a:prstGeom prst="rect">
            <a:avLst/>
          </a:prstGeom>
          <a:noFill/>
        </p:spPr>
      </p:pic>
      <p:sp>
        <p:nvSpPr>
          <p:cNvPr id="5" name="Text Box 3">
            <a:extLst>
              <a:ext uri="{FF2B5EF4-FFF2-40B4-BE49-F238E27FC236}">
                <a16:creationId xmlns:a16="http://schemas.microsoft.com/office/drawing/2014/main" id="{EF184892-D475-4FA6-BDF6-FF40DCC96077}"/>
              </a:ext>
            </a:extLst>
          </p:cNvPr>
          <p:cNvSpPr txBox="1">
            <a:spLocks noChangeArrowheads="1"/>
          </p:cNvSpPr>
          <p:nvPr/>
        </p:nvSpPr>
        <p:spPr bwMode="auto">
          <a:xfrm>
            <a:off x="8968548" y="532287"/>
            <a:ext cx="2558643" cy="666751"/>
          </a:xfrm>
          <a:prstGeom prst="rect">
            <a:avLst/>
          </a:prstGeom>
          <a:noFill/>
          <a:ln w="9525">
            <a:noFill/>
            <a:miter lim="800000"/>
            <a:headEnd/>
            <a:tailEnd/>
          </a:ln>
        </p:spPr>
        <p:txBody>
          <a:bodyPr vert="horz" wrap="square" lIns="91440" tIns="91440" rIns="91440" bIns="91440" numCol="1" anchor="t"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fr-FR" sz="1400" b="1" i="0" u="none" strike="noStrike" cap="all" normalizeH="0" baseline="0" dirty="0">
                <a:ln>
                  <a:noFill/>
                </a:ln>
                <a:solidFill>
                  <a:schemeClr val="tx1"/>
                </a:solidFill>
                <a:effectLst/>
                <a:ea typeface="Times New Roman" charset="0"/>
              </a:rPr>
              <a:t>UFR SEGGAT</a:t>
            </a:r>
          </a:p>
          <a:p>
            <a:pPr marL="0" marR="0" lvl="0" indent="0" algn="ctr" defTabSz="914400" rtl="0" eaLnBrk="1" fontAlgn="base" latinLnBrk="0" hangingPunct="1">
              <a:lnSpc>
                <a:spcPct val="100000"/>
              </a:lnSpc>
              <a:spcBef>
                <a:spcPct val="0"/>
              </a:spcBef>
              <a:buClrTx/>
              <a:buSzTx/>
              <a:buFontTx/>
              <a:buNone/>
              <a:tabLst/>
            </a:pPr>
            <a:r>
              <a:rPr kumimoji="0" lang="fr-FR" sz="1400" b="1" i="0" u="none" strike="noStrike" cap="all" normalizeH="0" baseline="0" dirty="0">
                <a:ln>
                  <a:noFill/>
                </a:ln>
                <a:solidFill>
                  <a:schemeClr val="tx1"/>
                </a:solidFill>
                <a:effectLst/>
                <a:ea typeface="Times New Roman" charset="0"/>
              </a:rPr>
              <a:t>Département </a:t>
            </a:r>
            <a:r>
              <a:rPr kumimoji="0" lang="fr-FR" sz="1400" b="1" i="0" u="none" strike="noStrike" cap="none" normalizeH="0" baseline="0" dirty="0">
                <a:ln>
                  <a:noFill/>
                </a:ln>
                <a:solidFill>
                  <a:schemeClr val="tx1"/>
                </a:solidFill>
                <a:effectLst/>
                <a:ea typeface="Times New Roman" charset="0"/>
              </a:rPr>
              <a:t>DE GÉOGRAPHIE</a:t>
            </a:r>
          </a:p>
          <a:p>
            <a:pPr marL="0" marR="0" lvl="0" indent="0" algn="ctr" defTabSz="914400" rtl="0" eaLnBrk="1" fontAlgn="base" latinLnBrk="0" hangingPunct="1">
              <a:lnSpc>
                <a:spcPct val="100000"/>
              </a:lnSpc>
              <a:spcBef>
                <a:spcPct val="0"/>
              </a:spcBef>
              <a:buClrTx/>
              <a:buSzTx/>
              <a:buFontTx/>
              <a:buNone/>
              <a:tabLst/>
            </a:pPr>
            <a:r>
              <a:rPr kumimoji="0" lang="fr-FR" sz="1400" b="1" i="0" u="none" strike="noStrike" cap="none" normalizeH="0" baseline="0" dirty="0">
                <a:ln>
                  <a:noFill/>
                </a:ln>
                <a:solidFill>
                  <a:schemeClr val="tx1"/>
                </a:solidFill>
                <a:effectLst/>
                <a:ea typeface="Times New Roman" charset="0"/>
              </a:rPr>
              <a:t> </a:t>
            </a:r>
            <a:r>
              <a:rPr lang="fr-FR" sz="1400" b="1" dirty="0">
                <a:ea typeface="Times New Roman" charset="0"/>
              </a:rPr>
              <a:t>E</a:t>
            </a:r>
            <a:r>
              <a:rPr kumimoji="0" lang="fr-FR" sz="1400" b="1" i="0" u="none" strike="noStrike" cap="none" normalizeH="0" baseline="0" dirty="0">
                <a:ln>
                  <a:noFill/>
                </a:ln>
                <a:solidFill>
                  <a:schemeClr val="tx1"/>
                </a:solidFill>
                <a:effectLst/>
                <a:ea typeface="Times New Roman" charset="0"/>
              </a:rPr>
              <a:t>nvironnement, Aménagement</a:t>
            </a:r>
          </a:p>
        </p:txBody>
      </p:sp>
    </p:spTree>
    <p:extLst>
      <p:ext uri="{BB962C8B-B14F-4D97-AF65-F5344CB8AC3E}">
        <p14:creationId xmlns:p14="http://schemas.microsoft.com/office/powerpoint/2010/main" val="265433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4317" y="130949"/>
            <a:ext cx="10515600" cy="1325563"/>
          </a:xfrm>
        </p:spPr>
        <p:txBody>
          <a:bodyPr>
            <a:normAutofit/>
          </a:bodyPr>
          <a:lstStyle/>
          <a:p>
            <a:r>
              <a:rPr lang="fr-FR" sz="2400" b="1" dirty="0">
                <a:solidFill>
                  <a:srgbClr val="C00000"/>
                </a:solidFill>
              </a:rPr>
              <a:t>7. Un projet d’urbanisme international que vous trouvez particulièrement intéressant. Expliquez pour quelle raison.</a:t>
            </a:r>
          </a:p>
        </p:txBody>
      </p:sp>
    </p:spTree>
    <p:extLst>
      <p:ext uri="{BB962C8B-B14F-4D97-AF65-F5344CB8AC3E}">
        <p14:creationId xmlns:p14="http://schemas.microsoft.com/office/powerpoint/2010/main" val="2354044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a:solidFill>
                  <a:srgbClr val="C00000"/>
                </a:solidFill>
              </a:rPr>
              <a:t>8. Présentez-nous une de vos passions, une expérience enrichissante ou l’un de vos engagements (professionnel, associatif, </a:t>
            </a:r>
            <a:r>
              <a:rPr lang="fr-FR" sz="2400" b="1">
                <a:solidFill>
                  <a:srgbClr val="C00000"/>
                </a:solidFill>
              </a:rPr>
              <a:t>culturel, environnemental</a:t>
            </a:r>
            <a:r>
              <a:rPr lang="fr-FR" sz="2400" b="1" dirty="0">
                <a:solidFill>
                  <a:srgbClr val="C00000"/>
                </a:solidFill>
              </a:rPr>
              <a:t>, politique, sportif, réserve militaire, sapeur-pompier volontaire…)</a:t>
            </a:r>
          </a:p>
        </p:txBody>
      </p:sp>
    </p:spTree>
    <p:extLst>
      <p:ext uri="{BB962C8B-B14F-4D97-AF65-F5344CB8AC3E}">
        <p14:creationId xmlns:p14="http://schemas.microsoft.com/office/powerpoint/2010/main" val="3567266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20520"/>
            <a:ext cx="10515600" cy="1325563"/>
          </a:xfrm>
        </p:spPr>
        <p:txBody>
          <a:bodyPr/>
          <a:lstStyle/>
          <a:p>
            <a:r>
              <a:rPr lang="fr-FR" dirty="0">
                <a:latin typeface="Marianne" panose="02000000000000000000" pitchFamily="2" charset="0"/>
              </a:rPr>
              <a:t>Objectifs et consignes</a:t>
            </a:r>
          </a:p>
        </p:txBody>
      </p:sp>
      <p:sp>
        <p:nvSpPr>
          <p:cNvPr id="3" name="Espace réservé du contenu 2"/>
          <p:cNvSpPr>
            <a:spLocks noGrp="1"/>
          </p:cNvSpPr>
          <p:nvPr>
            <p:ph idx="1"/>
          </p:nvPr>
        </p:nvSpPr>
        <p:spPr>
          <a:xfrm>
            <a:off x="838200" y="1869108"/>
            <a:ext cx="10515600" cy="4351338"/>
          </a:xfrm>
        </p:spPr>
        <p:txBody>
          <a:bodyPr>
            <a:noAutofit/>
          </a:bodyPr>
          <a:lstStyle/>
          <a:p>
            <a:pPr>
              <a:spcBef>
                <a:spcPts val="0"/>
              </a:spcBef>
              <a:spcAft>
                <a:spcPts val="1800"/>
              </a:spcAft>
            </a:pPr>
            <a:r>
              <a:rPr lang="fr-FR" sz="2000" dirty="0">
                <a:latin typeface="Marianne" panose="02000000000000000000" pitchFamily="2" charset="0"/>
              </a:rPr>
              <a:t>Etre étudiant / étudiante en master MADURA implique d’acquérir une culture qui n’est pas qu’urbanistique mais aussi géographique, juridique, architecturale, politique, environnementale, ainsi qu’un regard sensible et informé, comportant des références à des lieux, auteurs, concepteurs, maîtres d’ouvrage et maîtres d’œuvre impliqués dans des projets, des recherches  d’urbanisme, de transformation et de transition territoriale.</a:t>
            </a:r>
          </a:p>
          <a:p>
            <a:pPr>
              <a:spcBef>
                <a:spcPts val="0"/>
              </a:spcBef>
              <a:spcAft>
                <a:spcPts val="1800"/>
              </a:spcAft>
            </a:pPr>
            <a:r>
              <a:rPr lang="fr-FR" sz="2000" dirty="0">
                <a:latin typeface="Marianne" panose="02000000000000000000" pitchFamily="2" charset="0"/>
              </a:rPr>
              <a:t>Nous souhaitons donc nous assurer de la solidité de votre candidature et de votre parcours, par la réalisation d’un portfolio / diaporama qui sera évalué par le jury.</a:t>
            </a:r>
          </a:p>
          <a:p>
            <a:pPr>
              <a:spcBef>
                <a:spcPts val="0"/>
              </a:spcBef>
              <a:spcAft>
                <a:spcPts val="1800"/>
              </a:spcAft>
            </a:pPr>
            <a:r>
              <a:rPr lang="fr-FR" sz="2000" dirty="0">
                <a:latin typeface="Marianne" panose="02000000000000000000" pitchFamily="2" charset="0"/>
              </a:rPr>
              <a:t>Ce portfolio implique de rassembler des éléments de la culture nécessaire pour intégrer et s’épanouir dans le master MADURA.</a:t>
            </a:r>
          </a:p>
          <a:p>
            <a:pPr>
              <a:spcBef>
                <a:spcPts val="0"/>
              </a:spcBef>
              <a:spcAft>
                <a:spcPts val="1800"/>
              </a:spcAft>
            </a:pPr>
            <a:r>
              <a:rPr lang="fr-FR" sz="2000" dirty="0">
                <a:latin typeface="Marianne" panose="02000000000000000000" pitchFamily="2" charset="0"/>
              </a:rPr>
              <a:t>Si ce document est trop lourd pour la plateforme </a:t>
            </a:r>
            <a:r>
              <a:rPr lang="fr-FR" sz="2000" dirty="0" err="1">
                <a:latin typeface="Marianne" panose="02000000000000000000" pitchFamily="2" charset="0"/>
              </a:rPr>
              <a:t>MonMaster</a:t>
            </a:r>
            <a:r>
              <a:rPr lang="fr-FR" sz="2000" dirty="0">
                <a:latin typeface="Marianne" panose="02000000000000000000" pitchFamily="2" charset="0"/>
              </a:rPr>
              <a:t>, communiquez-nous un lien vers un drive ou un site de stockage où nous pourrons le récupérer (le lien peut être inscrit sur un document </a:t>
            </a:r>
            <a:r>
              <a:rPr lang="fr-FR" sz="2000" dirty="0" err="1">
                <a:latin typeface="Marianne" panose="02000000000000000000" pitchFamily="2" charset="0"/>
              </a:rPr>
              <a:t>word</a:t>
            </a:r>
            <a:r>
              <a:rPr lang="fr-FR" sz="2000" dirty="0">
                <a:latin typeface="Marianne" panose="02000000000000000000" pitchFamily="2" charset="0"/>
              </a:rPr>
              <a:t> ou </a:t>
            </a:r>
            <a:r>
              <a:rPr lang="fr-FR" sz="2000" dirty="0" err="1">
                <a:latin typeface="Marianne" panose="02000000000000000000" pitchFamily="2" charset="0"/>
              </a:rPr>
              <a:t>pdf</a:t>
            </a:r>
            <a:r>
              <a:rPr lang="fr-FR" sz="2000" dirty="0">
                <a:latin typeface="Marianne" panose="02000000000000000000" pitchFamily="2" charset="0"/>
              </a:rPr>
              <a:t>).</a:t>
            </a:r>
          </a:p>
          <a:p>
            <a:pPr marL="0" indent="0">
              <a:spcBef>
                <a:spcPts val="0"/>
              </a:spcBef>
              <a:spcAft>
                <a:spcPts val="1800"/>
              </a:spcAft>
              <a:buNone/>
            </a:pPr>
            <a:endParaRPr lang="fr-FR" sz="2000" dirty="0">
              <a:latin typeface="Marianne" panose="02000000000000000000" pitchFamily="2" charset="0"/>
            </a:endParaRPr>
          </a:p>
        </p:txBody>
      </p:sp>
    </p:spTree>
    <p:extLst>
      <p:ext uri="{BB962C8B-B14F-4D97-AF65-F5344CB8AC3E}">
        <p14:creationId xmlns:p14="http://schemas.microsoft.com/office/powerpoint/2010/main" val="3267796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595934"/>
            <a:ext cx="9144000" cy="2387600"/>
          </a:xfrm>
        </p:spPr>
        <p:txBody>
          <a:bodyPr/>
          <a:lstStyle/>
          <a:p>
            <a:r>
              <a:rPr lang="fr-FR" dirty="0">
                <a:solidFill>
                  <a:srgbClr val="C00000"/>
                </a:solidFill>
                <a:latin typeface="Marianne" panose="02000000000000000000" pitchFamily="2" charset="0"/>
              </a:rPr>
              <a:t>Candidature au Master Madura</a:t>
            </a:r>
          </a:p>
        </p:txBody>
      </p:sp>
      <p:sp>
        <p:nvSpPr>
          <p:cNvPr id="3" name="Sous-titre 2"/>
          <p:cNvSpPr>
            <a:spLocks noGrp="1"/>
          </p:cNvSpPr>
          <p:nvPr>
            <p:ph type="subTitle" idx="1"/>
          </p:nvPr>
        </p:nvSpPr>
        <p:spPr>
          <a:xfrm>
            <a:off x="1524000" y="3635492"/>
            <a:ext cx="9144000" cy="1304499"/>
          </a:xfrm>
        </p:spPr>
        <p:txBody>
          <a:bodyPr>
            <a:normAutofit lnSpcReduction="10000"/>
          </a:bodyPr>
          <a:lstStyle/>
          <a:p>
            <a:r>
              <a:rPr lang="fr-FR" dirty="0"/>
              <a:t>Nom prénom</a:t>
            </a:r>
          </a:p>
          <a:p>
            <a:r>
              <a:rPr lang="fr-FR" dirty="0"/>
              <a:t>Date</a:t>
            </a:r>
          </a:p>
          <a:p>
            <a:r>
              <a:rPr lang="fr-FR" dirty="0"/>
              <a:t>Adresse email</a:t>
            </a:r>
          </a:p>
        </p:txBody>
      </p:sp>
      <p:sp>
        <p:nvSpPr>
          <p:cNvPr id="4" name="ZoneTexte 3">
            <a:extLst>
              <a:ext uri="{FF2B5EF4-FFF2-40B4-BE49-F238E27FC236}">
                <a16:creationId xmlns:a16="http://schemas.microsoft.com/office/drawing/2014/main" id="{779714CE-319C-4E8D-8925-87A22566D279}"/>
              </a:ext>
            </a:extLst>
          </p:cNvPr>
          <p:cNvSpPr txBox="1"/>
          <p:nvPr/>
        </p:nvSpPr>
        <p:spPr>
          <a:xfrm>
            <a:off x="893135" y="6060299"/>
            <a:ext cx="2626242" cy="369332"/>
          </a:xfrm>
          <a:prstGeom prst="rect">
            <a:avLst/>
          </a:prstGeom>
          <a:noFill/>
        </p:spPr>
        <p:txBody>
          <a:bodyPr wrap="square" rtlCol="0">
            <a:spAutoFit/>
          </a:bodyPr>
          <a:lstStyle/>
          <a:p>
            <a:r>
              <a:rPr lang="fr-FR" dirty="0"/>
              <a:t>Visuel possible </a:t>
            </a:r>
          </a:p>
        </p:txBody>
      </p:sp>
    </p:spTree>
    <p:extLst>
      <p:ext uri="{BB962C8B-B14F-4D97-AF65-F5344CB8AC3E}">
        <p14:creationId xmlns:p14="http://schemas.microsoft.com/office/powerpoint/2010/main" val="4258016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9919" y="298218"/>
            <a:ext cx="10692161" cy="1753607"/>
          </a:xfrm>
        </p:spPr>
        <p:txBody>
          <a:bodyPr>
            <a:normAutofit fontScale="90000"/>
          </a:bodyPr>
          <a:lstStyle/>
          <a:p>
            <a:r>
              <a:rPr lang="fr-FR" sz="2700" b="1" dirty="0">
                <a:solidFill>
                  <a:srgbClr val="C00000"/>
                </a:solidFill>
              </a:rPr>
              <a:t>1. Temporalités d’un espace familier</a:t>
            </a:r>
            <a:br>
              <a:rPr lang="fr-FR" sz="3200" dirty="0"/>
            </a:br>
            <a:br>
              <a:rPr lang="fr-FR" sz="3200" dirty="0"/>
            </a:br>
            <a:r>
              <a:rPr lang="fr-FR" sz="1800" dirty="0"/>
              <a:t>Vous choisirez un espace familier, une rue, une place, que vous situerez à l’aide d’une carte (voir https://www.geoportail.gouv.fr/)  et dont vous montrerez, à l’aide d’un panel de photographies assorties de commentaires, l’évolution au cours d’une journée. Vous serez attentifs et attentives aux ambiances, aux formes urbaines, mais aussi à la manière avec laquelle cet espace est investi et habité à différents moments. (2 diapositives à votre disposition)</a:t>
            </a:r>
            <a:endParaRPr lang="fr-FR" sz="1600" dirty="0"/>
          </a:p>
        </p:txBody>
      </p:sp>
    </p:spTree>
    <p:extLst>
      <p:ext uri="{BB962C8B-B14F-4D97-AF65-F5344CB8AC3E}">
        <p14:creationId xmlns:p14="http://schemas.microsoft.com/office/powerpoint/2010/main" val="1428045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1488389"/>
          </a:xfrm>
        </p:spPr>
        <p:txBody>
          <a:bodyPr>
            <a:noAutofit/>
          </a:bodyPr>
          <a:lstStyle/>
          <a:p>
            <a:r>
              <a:rPr lang="fr-FR" sz="2400" b="1" dirty="0">
                <a:solidFill>
                  <a:srgbClr val="C00000"/>
                </a:solidFill>
              </a:rPr>
              <a:t>2. Le règlement graphique du PLU(I) de la rue, place, espace familier que vous avez choisi(e)</a:t>
            </a:r>
            <a:br>
              <a:rPr lang="fr-FR" sz="2400" dirty="0"/>
            </a:br>
            <a:br>
              <a:rPr lang="fr-FR" sz="2400" dirty="0"/>
            </a:br>
            <a:r>
              <a:rPr lang="fr-FR" sz="1600" dirty="0"/>
              <a:t>(voir https://www.geoportail-urbanisme.gouv.fr/, ou trouver une référence au règlement d’urbanisme local existant si l’espace choisi n’est pas situé en France)</a:t>
            </a:r>
            <a:endParaRPr lang="fr-FR" sz="1800" dirty="0"/>
          </a:p>
        </p:txBody>
      </p:sp>
    </p:spTree>
    <p:extLst>
      <p:ext uri="{BB962C8B-B14F-4D97-AF65-F5344CB8AC3E}">
        <p14:creationId xmlns:p14="http://schemas.microsoft.com/office/powerpoint/2010/main" val="4292830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0155" y="608945"/>
            <a:ext cx="10428249" cy="1325563"/>
          </a:xfrm>
        </p:spPr>
        <p:txBody>
          <a:bodyPr>
            <a:normAutofit fontScale="90000"/>
          </a:bodyPr>
          <a:lstStyle/>
          <a:p>
            <a:r>
              <a:rPr lang="fr-FR" sz="2700" b="1" dirty="0">
                <a:solidFill>
                  <a:srgbClr val="C00000"/>
                </a:solidFill>
              </a:rPr>
              <a:t>3. Votre vision imaginaire et idéale de cette rue, de cette place ou de cet espace familier en 2050 </a:t>
            </a:r>
            <a:br>
              <a:rPr lang="fr-FR" sz="2700" b="1" dirty="0">
                <a:solidFill>
                  <a:srgbClr val="C00000"/>
                </a:solidFill>
              </a:rPr>
            </a:br>
            <a:br>
              <a:rPr lang="fr-FR" sz="3600" dirty="0">
                <a:solidFill>
                  <a:srgbClr val="C00000"/>
                </a:solidFill>
              </a:rPr>
            </a:br>
            <a:r>
              <a:rPr lang="fr-FR" sz="1800" dirty="0"/>
              <a:t>(Dessin, photo-montage, texte, croquis, carte personnelle : tout est possible, pourvu que cela montre vos qualités et compétences d’expression visuelle et que l’on comprenne votre vision. 2 diapositives)</a:t>
            </a:r>
            <a:br>
              <a:rPr lang="fr-FR" sz="1800" dirty="0"/>
            </a:br>
            <a:endParaRPr lang="fr-FR" sz="1800" dirty="0"/>
          </a:p>
        </p:txBody>
      </p:sp>
    </p:spTree>
    <p:extLst>
      <p:ext uri="{BB962C8B-B14F-4D97-AF65-F5344CB8AC3E}">
        <p14:creationId xmlns:p14="http://schemas.microsoft.com/office/powerpoint/2010/main" val="200466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87067"/>
            <a:ext cx="10515600" cy="1325563"/>
          </a:xfrm>
        </p:spPr>
        <p:txBody>
          <a:bodyPr>
            <a:normAutofit/>
          </a:bodyPr>
          <a:lstStyle/>
          <a:p>
            <a:r>
              <a:rPr lang="fr-FR" sz="2400" b="1" dirty="0">
                <a:solidFill>
                  <a:srgbClr val="C00000"/>
                </a:solidFill>
              </a:rPr>
              <a:t>4. Cherchez, dans les dernières lois relatives à l’urbanisme ou à l’environnement, un texte qui attire particulièrement votre attention. Expliquez votre choix et donnez des exemples.</a:t>
            </a:r>
          </a:p>
        </p:txBody>
      </p:sp>
    </p:spTree>
    <p:extLst>
      <p:ext uri="{BB962C8B-B14F-4D97-AF65-F5344CB8AC3E}">
        <p14:creationId xmlns:p14="http://schemas.microsoft.com/office/powerpoint/2010/main" val="3532615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98218"/>
            <a:ext cx="10515600" cy="1325563"/>
          </a:xfrm>
        </p:spPr>
        <p:txBody>
          <a:bodyPr>
            <a:noAutofit/>
          </a:bodyPr>
          <a:lstStyle/>
          <a:p>
            <a:r>
              <a:rPr lang="fr-FR" sz="2400" b="1" dirty="0">
                <a:solidFill>
                  <a:srgbClr val="C00000"/>
                </a:solidFill>
              </a:rPr>
              <a:t>5. Présentez un ouvrage d’urbanisme, d’architecture, d’aménagement, d’environnement, de paysage, d’études urbaines, de voyage ou de géographie qui vous a marqué et votre choix</a:t>
            </a:r>
          </a:p>
        </p:txBody>
      </p:sp>
    </p:spTree>
    <p:extLst>
      <p:ext uri="{BB962C8B-B14F-4D97-AF65-F5344CB8AC3E}">
        <p14:creationId xmlns:p14="http://schemas.microsoft.com/office/powerpoint/2010/main" val="2928130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b="1" dirty="0">
                <a:solidFill>
                  <a:srgbClr val="C00000"/>
                </a:solidFill>
              </a:rPr>
              <a:t>6. Une fiction ou une œuvre d’art (roman, BD, série TV, chanson, œuvre musicale, tableau, film, pièce de théâtre, etc.) dans laquelle la ville, le territoire ou le paysage est davantage qu’un décor et qui est inspirante pour vous (expliquez pourquoi)</a:t>
            </a:r>
          </a:p>
        </p:txBody>
      </p:sp>
    </p:spTree>
    <p:extLst>
      <p:ext uri="{BB962C8B-B14F-4D97-AF65-F5344CB8AC3E}">
        <p14:creationId xmlns:p14="http://schemas.microsoft.com/office/powerpoint/2010/main" val="393201605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10901</TotalTime>
  <Words>580</Words>
  <Application>Microsoft Macintosh PowerPoint</Application>
  <PresentationFormat>Grand écran</PresentationFormat>
  <Paragraphs>23</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Calibri Light</vt:lpstr>
      <vt:lpstr>Marianne</vt:lpstr>
      <vt:lpstr>Times New Roman</vt:lpstr>
      <vt:lpstr>Thème Office</vt:lpstr>
      <vt:lpstr>Portfolio / diaporama à réaliser par les étudiantes et étudiants candidates et candidats au Master 1 MADURA</vt:lpstr>
      <vt:lpstr>Objectifs et consignes</vt:lpstr>
      <vt:lpstr>Candidature au Master Madura</vt:lpstr>
      <vt:lpstr>1. Temporalités d’un espace familier  Vous choisirez un espace familier, une rue, une place, que vous situerez à l’aide d’une carte (voir https://www.geoportail.gouv.fr/)  et dont vous montrerez, à l’aide d’un panel de photographies assorties de commentaires, l’évolution au cours d’une journée. Vous serez attentifs et attentives aux ambiances, aux formes urbaines, mais aussi à la manière avec laquelle cet espace est investi et habité à différents moments. (2 diapositives à votre disposition)</vt:lpstr>
      <vt:lpstr>2. Le règlement graphique du PLU(I) de la rue, place, espace familier que vous avez choisi(e)  (voir https://www.geoportail-urbanisme.gouv.fr/, ou trouver une référence au règlement d’urbanisme local existant si l’espace choisi n’est pas situé en France)</vt:lpstr>
      <vt:lpstr>3. Votre vision imaginaire et idéale de cette rue, de cette place ou de cet espace familier en 2050   (Dessin, photo-montage, texte, croquis, carte personnelle : tout est possible, pourvu que cela montre vos qualités et compétences d’expression visuelle et que l’on comprenne votre vision. 2 diapositives) </vt:lpstr>
      <vt:lpstr>4. Cherchez, dans les dernières lois relatives à l’urbanisme ou à l’environnement, un texte qui attire particulièrement votre attention. Expliquez votre choix et donnez des exemples.</vt:lpstr>
      <vt:lpstr>5. Présentez un ouvrage d’urbanisme, d’architecture, d’aménagement, d’environnement, de paysage, d’études urbaines, de voyage ou de géographie qui vous a marqué et votre choix</vt:lpstr>
      <vt:lpstr>6. Une fiction ou une œuvre d’art (roman, BD, série TV, chanson, œuvre musicale, tableau, film, pièce de théâtre, etc.) dans laquelle la ville, le territoire ou le paysage est davantage qu’un décor et qui est inspirante pour vous (expliquez pourquoi)</vt:lpstr>
      <vt:lpstr>7. Un projet d’urbanisme international que vous trouvez particulièrement intéressant. Expliquez pour quelle raison.</vt:lpstr>
      <vt:lpstr>8. Présentez-nous une de vos passions, une expérience enrichissante ou l’un de vos engagements (professionnel, associatif, culturel, environnemental, politique, sportif, réserve militaire, sapeur-pompier volontaire…)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 propositio de dossier de sélection</dc:title>
  <dc:creator>stephanevalognes@orange.fr</dc:creator>
  <cp:lastModifiedBy>Microsoft Office User</cp:lastModifiedBy>
  <cp:revision>65</cp:revision>
  <dcterms:created xsi:type="dcterms:W3CDTF">2022-06-28T09:06:51Z</dcterms:created>
  <dcterms:modified xsi:type="dcterms:W3CDTF">2026-01-13T12:50:51Z</dcterms:modified>
</cp:coreProperties>
</file>